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0" r:id="rId16"/>
    <p:sldId id="271" r:id="rId17"/>
    <p:sldId id="275" r:id="rId18"/>
    <p:sldId id="278" r:id="rId19"/>
    <p:sldId id="279" r:id="rId20"/>
    <p:sldId id="281" r:id="rId21"/>
    <p:sldId id="282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3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 smtClean="0"/>
            <a:t>Windows / Octave</a:t>
          </a:r>
          <a:endParaRPr lang="fr-FR" dirty="0"/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 smtClean="0"/>
            <a:t>Computational</a:t>
          </a:r>
          <a:r>
            <a:rPr lang="fr-FR" b="1" dirty="0" smtClean="0"/>
            <a:t> Layer</a:t>
          </a:r>
        </a:p>
        <a:p>
          <a:r>
            <a:rPr lang="fr-FR" dirty="0" err="1" smtClean="0"/>
            <a:t>Localize</a:t>
          </a:r>
          <a:r>
            <a:rPr lang="fr-FR" dirty="0" smtClean="0"/>
            <a:t> Robot &amp; Manage Robot </a:t>
          </a:r>
          <a:r>
            <a:rPr lang="fr-FR" dirty="0" err="1" smtClean="0"/>
            <a:t>Trajectory</a:t>
          </a:r>
          <a:endParaRPr lang="fr-FR" dirty="0" smtClean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 smtClean="0"/>
            <a:t>Windows / Java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 smtClean="0"/>
            <a:t>Command Layer</a:t>
          </a:r>
        </a:p>
        <a:p>
          <a:r>
            <a:rPr lang="fr-FR" dirty="0" smtClean="0"/>
            <a:t>Manage Instructions  </a:t>
          </a:r>
        </a:p>
        <a:p>
          <a:r>
            <a:rPr lang="fr-FR" dirty="0" smtClean="0"/>
            <a:t>&amp; </a:t>
          </a:r>
        </a:p>
        <a:p>
          <a:r>
            <a:rPr lang="fr-FR" dirty="0" smtClean="0"/>
            <a:t>Information </a:t>
          </a:r>
        </a:p>
        <a:p>
          <a:r>
            <a:rPr lang="fr-FR" dirty="0" err="1" smtClean="0"/>
            <a:t>with</a:t>
          </a:r>
          <a:r>
            <a:rPr lang="fr-FR" dirty="0" smtClean="0"/>
            <a:t> </a:t>
          </a:r>
          <a:r>
            <a:rPr lang="fr-FR" dirty="0" err="1" smtClean="0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 err="1" smtClean="0"/>
            <a:t>Arduino</a:t>
          </a:r>
          <a:r>
            <a:rPr lang="fr-FR" dirty="0" smtClean="0"/>
            <a:t> / C++</a:t>
          </a:r>
          <a:endParaRPr lang="fr-FR" dirty="0"/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 smtClean="0"/>
            <a:t>Physical layer</a:t>
          </a:r>
        </a:p>
        <a:p>
          <a:r>
            <a:rPr lang="fr-FR" dirty="0" smtClean="0"/>
            <a:t>Monitor &amp; Control Hardware Components</a:t>
          </a:r>
          <a:endParaRPr lang="fr-FR" dirty="0"/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4091937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/>
            <a:t>Windows / Octave</a:t>
          </a:r>
          <a:endParaRPr lang="fr-FR" sz="4400" kern="1200" dirty="0"/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err="1" smtClean="0"/>
            <a:t>Computational</a:t>
          </a:r>
          <a:r>
            <a:rPr lang="fr-FR" sz="1300" b="1" kern="1200" dirty="0" smtClean="0"/>
            <a:t>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Localize</a:t>
          </a:r>
          <a:r>
            <a:rPr lang="fr-FR" sz="1300" kern="1200" dirty="0" smtClean="0"/>
            <a:t> Robot &amp; Manage Robot </a:t>
          </a:r>
          <a:r>
            <a:rPr lang="fr-FR" sz="1300" kern="1200" dirty="0" err="1" smtClean="0"/>
            <a:t>Trajectory</a:t>
          </a: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2343564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smtClean="0"/>
            <a:t>Windows / Java</a:t>
          </a:r>
          <a:endParaRPr lang="fr-FR" sz="4400" kern="1200" dirty="0"/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Command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Manage Instructions 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&amp;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Information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with</a:t>
          </a:r>
          <a:r>
            <a:rPr lang="fr-FR" sz="1300" kern="1200" dirty="0" smtClean="0"/>
            <a:t> </a:t>
          </a:r>
          <a:r>
            <a:rPr lang="fr-FR" sz="1300" kern="1200" dirty="0" err="1" smtClean="0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190382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400" kern="1200" dirty="0" err="1" smtClean="0"/>
            <a:t>Arduino</a:t>
          </a:r>
          <a:r>
            <a:rPr lang="fr-FR" sz="4400" kern="1200" dirty="0" smtClean="0"/>
            <a:t> / C++</a:t>
          </a:r>
          <a:endParaRPr lang="fr-FR" sz="4400" kern="1200" dirty="0"/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Physical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Monitor &amp; Control Hardware Components</a:t>
          </a:r>
          <a:endParaRPr lang="fr-FR" sz="1300" kern="1200" dirty="0"/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11/07/2016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ean\Pictures\2016-07-11\_SAM6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-75390"/>
            <a:ext cx="10657184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0528" y="4437112"/>
            <a:ext cx="2664296" cy="357061"/>
          </a:xfrm>
          <a:prstGeom prst="wedgeRectCallout">
            <a:avLst>
              <a:gd name="adj1" fmla="val 115383"/>
              <a:gd name="adj2" fmla="val -136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Motor</a:t>
            </a:r>
            <a:r>
              <a:rPr lang="fr-FR" dirty="0" smtClean="0"/>
              <a:t> </a:t>
            </a:r>
            <a:r>
              <a:rPr lang="fr-FR" dirty="0" err="1" smtClean="0"/>
              <a:t>controler</a:t>
            </a:r>
            <a:r>
              <a:rPr lang="fr-FR" dirty="0" smtClean="0"/>
              <a:t> </a:t>
            </a:r>
            <a:r>
              <a:rPr lang="fr-FR" dirty="0" err="1" smtClean="0"/>
              <a:t>ground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195736" y="5125103"/>
            <a:ext cx="2232248" cy="357061"/>
          </a:xfrm>
          <a:prstGeom prst="wedgeRectCallout">
            <a:avLst>
              <a:gd name="adj1" fmla="val 69762"/>
              <a:gd name="adj2" fmla="val -41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Zener</a:t>
            </a:r>
            <a:r>
              <a:rPr lang="fr-FR" dirty="0" smtClean="0"/>
              <a:t> diode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259632" y="1206715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+12 volts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860032" y="4640918"/>
            <a:ext cx="2232248" cy="576064"/>
          </a:xfrm>
          <a:prstGeom prst="wedgeRectCallout">
            <a:avLst>
              <a:gd name="adj1" fmla="val -17228"/>
              <a:gd name="adj2" fmla="val -1950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Left</a:t>
            </a:r>
            <a:r>
              <a:rPr lang="fr-FR" dirty="0" smtClean="0"/>
              <a:t> encoder power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479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jean\Pictures\2016-07-11\_SAM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35896" y="5013176"/>
            <a:ext cx="2952328" cy="504056"/>
          </a:xfrm>
          <a:prstGeom prst="wedgeRectCallout">
            <a:avLst>
              <a:gd name="adj1" fmla="val 20879"/>
              <a:gd name="adj2" fmla="val -221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+12 volts (</a:t>
            </a:r>
            <a:r>
              <a:rPr lang="fr-FR" dirty="0" err="1" smtClean="0"/>
              <a:t>motors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588224" y="4512099"/>
            <a:ext cx="2232248" cy="357061"/>
          </a:xfrm>
          <a:prstGeom prst="wedgeRectCallout">
            <a:avLst>
              <a:gd name="adj1" fmla="val -23654"/>
              <a:gd name="adj2" fmla="val -3768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Zener</a:t>
            </a:r>
            <a:r>
              <a:rPr lang="fr-FR" dirty="0" smtClean="0"/>
              <a:t> diode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47664" y="4206336"/>
            <a:ext cx="2016224" cy="357061"/>
          </a:xfrm>
          <a:prstGeom prst="wedgeRectCallout">
            <a:avLst>
              <a:gd name="adj1" fmla="val 57273"/>
              <a:gd name="adj2" fmla="val -3456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+12 volts (</a:t>
            </a:r>
            <a:r>
              <a:rPr lang="fr-FR" dirty="0" err="1" smtClean="0"/>
              <a:t>motors</a:t>
            </a:r>
            <a:r>
              <a:rPr lang="fr-FR" dirty="0" smtClean="0"/>
              <a:t> batteries)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095836" y="5976268"/>
            <a:ext cx="2952328" cy="504056"/>
          </a:xfrm>
          <a:prstGeom prst="wedgeRectCallout">
            <a:avLst>
              <a:gd name="adj1" fmla="val -120383"/>
              <a:gd name="adj2" fmla="val -2835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Ground (</a:t>
            </a:r>
            <a:r>
              <a:rPr lang="fr-FR" dirty="0" err="1" smtClean="0"/>
              <a:t>motors</a:t>
            </a:r>
            <a:r>
              <a:rPr lang="fr-FR" dirty="0" smtClean="0"/>
              <a:t> batteries)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90508" y="1778268"/>
            <a:ext cx="2016224" cy="357061"/>
          </a:xfrm>
          <a:prstGeom prst="wedgeRectCallout">
            <a:avLst>
              <a:gd name="adj1" fmla="val 130832"/>
              <a:gd name="adj2" fmla="val -42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</a:t>
            </a:r>
            <a:r>
              <a:rPr lang="fr-FR" dirty="0" err="1" smtClean="0"/>
              <a:t>buzzer</a:t>
            </a:r>
            <a:r>
              <a:rPr lang="fr-FR" dirty="0" smtClean="0"/>
              <a:t> PIN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288938" y="2564904"/>
            <a:ext cx="2016224" cy="357061"/>
          </a:xfrm>
          <a:prstGeom prst="wedgeRectCallout">
            <a:avLst>
              <a:gd name="adj1" fmla="val 129173"/>
              <a:gd name="adj2" fmla="val -832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Transistor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940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Motors Batteries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Left</a:t>
            </a:r>
            <a:r>
              <a:rPr lang="fr-FR" dirty="0" smtClean="0"/>
              <a:t> </a:t>
            </a:r>
            <a:r>
              <a:rPr lang="fr-FR" dirty="0" err="1" smtClean="0"/>
              <a:t>motor</a:t>
            </a:r>
            <a:r>
              <a:rPr lang="fr-FR" dirty="0" smtClean="0"/>
              <a:t> 12v power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Right </a:t>
            </a:r>
            <a:r>
              <a:rPr lang="fr-FR" dirty="0" err="1" smtClean="0"/>
              <a:t>motor</a:t>
            </a:r>
            <a:r>
              <a:rPr lang="fr-FR" dirty="0" smtClean="0"/>
              <a:t> 12v power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+12v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regulator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+12v to </a:t>
            </a:r>
            <a:r>
              <a:rPr lang="fr-FR" dirty="0" err="1" smtClean="0"/>
              <a:t>breadboard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Ground</a:t>
            </a:r>
            <a:endParaRPr lang="fr-F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To </a:t>
            </a:r>
            <a:r>
              <a:rPr lang="fr-FR" dirty="0" err="1" smtClean="0"/>
              <a:t>Arduino</a:t>
            </a:r>
            <a:r>
              <a:rPr lang="fr-FR" dirty="0" smtClean="0"/>
              <a:t> Motors PIN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605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 smtClean="0">
                <a:solidFill>
                  <a:schemeClr val="bg1"/>
                </a:solidFill>
              </a:rPr>
              <a:t>Wheel Encoder Documentation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ean\Pictures\2016-07-11\_SAM63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4067944" y="1516377"/>
            <a:ext cx="1909413" cy="198463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9639"/>
              <a:gd name="adj2" fmla="val 2665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Magnetometer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100392" y="2433962"/>
            <a:ext cx="1469559" cy="274957"/>
          </a:xfrm>
          <a:prstGeom prst="wedgeRectCallout">
            <a:avLst>
              <a:gd name="adj1" fmla="val -54056"/>
              <a:gd name="adj2" fmla="val -3458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+5 volts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952365" y="2708919"/>
            <a:ext cx="1503963" cy="260648"/>
          </a:xfrm>
          <a:prstGeom prst="wedgeRectCallout">
            <a:avLst>
              <a:gd name="adj1" fmla="val -62103"/>
              <a:gd name="adj2" fmla="val -3743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Ground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524328" y="267185"/>
            <a:ext cx="1469559" cy="274957"/>
          </a:xfrm>
          <a:prstGeom prst="wedgeRectCallout">
            <a:avLst>
              <a:gd name="adj1" fmla="val -12321"/>
              <a:gd name="adj2" fmla="val 355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SDA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5977357" y="282106"/>
            <a:ext cx="1469559" cy="274957"/>
          </a:xfrm>
          <a:prstGeom prst="wedgeRectCallout">
            <a:avLst>
              <a:gd name="adj1" fmla="val -7768"/>
              <a:gd name="adj2" fmla="val 4692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SCL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Left</a:t>
            </a:r>
            <a:r>
              <a:rPr lang="fr-FR" dirty="0" smtClean="0"/>
              <a:t> </a:t>
            </a:r>
            <a:r>
              <a:rPr lang="fr-FR" dirty="0" err="1" smtClean="0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Right </a:t>
            </a:r>
            <a:r>
              <a:rPr lang="fr-FR" dirty="0" err="1" smtClean="0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Front </a:t>
            </a:r>
            <a:r>
              <a:rPr lang="fr-FR" dirty="0" err="1" smtClean="0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Magnetometer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Left</a:t>
            </a:r>
            <a:r>
              <a:rPr lang="fr-FR" dirty="0" smtClean="0"/>
              <a:t> </a:t>
            </a:r>
            <a:r>
              <a:rPr lang="fr-FR" dirty="0" err="1" smtClean="0"/>
              <a:t>motor</a:t>
            </a:r>
            <a:r>
              <a:rPr lang="fr-FR" dirty="0" smtClean="0"/>
              <a:t> </a:t>
            </a:r>
            <a:r>
              <a:rPr lang="fr-FR" dirty="0" err="1" smtClean="0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Right transmission </a:t>
            </a:r>
            <a:r>
              <a:rPr lang="fr-FR" dirty="0" err="1" smtClean="0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Software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ApeRobot</a:t>
            </a:r>
            <a:r>
              <a:rPr lang="fr-FR" dirty="0" smtClean="0">
                <a:solidFill>
                  <a:schemeClr val="bg1"/>
                </a:solidFill>
              </a:rPr>
              <a:t> documentation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Software Architecture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596612714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WIFI UDP / Serial Gateway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Object communication</a:t>
            </a:r>
            <a:endParaRPr lang="fr-F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WIFI UDP/Serial Gateway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/>
              <a:t>Based</a:t>
            </a:r>
            <a:r>
              <a:rPr lang="fr-FR" dirty="0" smtClean="0"/>
              <a:t> on ESP8266 micro-</a:t>
            </a:r>
            <a:r>
              <a:rPr lang="fr-FR" dirty="0" err="1" smtClean="0"/>
              <a:t>controler</a:t>
            </a:r>
            <a:endParaRPr lang="fr-FR" dirty="0" smtClean="0"/>
          </a:p>
          <a:p>
            <a:pPr lvl="1"/>
            <a:r>
              <a:rPr lang="fr-FR" dirty="0" err="1" smtClean="0"/>
              <a:t>Developped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Arduino</a:t>
            </a:r>
            <a:r>
              <a:rPr lang="fr-FR" dirty="0" smtClean="0"/>
              <a:t> IDE</a:t>
            </a:r>
          </a:p>
          <a:p>
            <a:pPr lvl="1"/>
            <a:r>
              <a:rPr lang="fr-FR" dirty="0" err="1" smtClean="0"/>
              <a:t>Act</a:t>
            </a:r>
            <a:r>
              <a:rPr lang="fr-FR" dirty="0" smtClean="0"/>
              <a:t> as a </a:t>
            </a:r>
            <a:r>
              <a:rPr lang="fr-FR" dirty="0" err="1" smtClean="0"/>
              <a:t>gateway</a:t>
            </a:r>
            <a:endParaRPr lang="fr-FR" dirty="0" smtClean="0"/>
          </a:p>
          <a:p>
            <a:pPr lvl="2"/>
            <a:r>
              <a:rPr lang="fr-FR" dirty="0" err="1" smtClean="0"/>
              <a:t>From</a:t>
            </a:r>
            <a:r>
              <a:rPr lang="fr-FR" dirty="0" smtClean="0"/>
              <a:t> UDP to Serial </a:t>
            </a:r>
          </a:p>
          <a:p>
            <a:pPr lvl="2"/>
            <a:r>
              <a:rPr lang="fr-FR" dirty="0" err="1" smtClean="0"/>
              <a:t>From</a:t>
            </a:r>
            <a:r>
              <a:rPr lang="fr-FR" dirty="0" smtClean="0"/>
              <a:t> Serial to UDP</a:t>
            </a:r>
          </a:p>
          <a:p>
            <a:pPr lvl="2"/>
            <a:r>
              <a:rPr lang="fr-FR" dirty="0" smtClean="0"/>
              <a:t>Route </a:t>
            </a:r>
            <a:r>
              <a:rPr lang="fr-FR" dirty="0" err="1" smtClean="0"/>
              <a:t>any</a:t>
            </a:r>
            <a:r>
              <a:rPr lang="fr-FR" dirty="0" smtClean="0"/>
              <a:t> ascii trame</a:t>
            </a:r>
          </a:p>
          <a:p>
            <a:pPr lvl="2"/>
            <a:r>
              <a:rPr lang="fr-FR" dirty="0" smtClean="0"/>
              <a:t>Route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binary</a:t>
            </a:r>
            <a:r>
              <a:rPr lang="fr-FR" dirty="0" smtClean="0"/>
              <a:t> </a:t>
            </a:r>
            <a:r>
              <a:rPr lang="fr-FR" dirty="0" err="1" smtClean="0"/>
              <a:t>consecutive</a:t>
            </a:r>
            <a:r>
              <a:rPr lang="fr-FR" dirty="0" smtClean="0"/>
              <a:t> bytes</a:t>
            </a:r>
          </a:p>
          <a:p>
            <a:pPr lvl="1"/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>
                <a:hlinkClick r:id="rId2"/>
              </a:rPr>
              <a:t>Code </a:t>
            </a:r>
            <a:r>
              <a:rPr lang="fr-FR" dirty="0" err="1" smtClean="0">
                <a:hlinkClick r:id="rId2"/>
              </a:rPr>
              <a:t>available</a:t>
            </a:r>
            <a:r>
              <a:rPr lang="fr-FR" dirty="0" smtClean="0">
                <a:hlinkClick r:id="rId2"/>
              </a:rPr>
              <a:t> on </a:t>
            </a:r>
            <a:r>
              <a:rPr lang="fr-FR" dirty="0" err="1" smtClean="0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Octave Main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r>
              <a:rPr lang="fr-FR" dirty="0" smtClean="0"/>
              <a:t>Java interaction</a:t>
            </a:r>
          </a:p>
          <a:p>
            <a:pPr lvl="1"/>
            <a:r>
              <a:rPr lang="fr-FR" dirty="0" err="1" smtClean="0"/>
              <a:t>Initialize</a:t>
            </a:r>
            <a:endParaRPr lang="fr-FR" dirty="0" smtClean="0"/>
          </a:p>
          <a:p>
            <a:pPr lvl="2"/>
            <a:r>
              <a:rPr lang="fr-FR" dirty="0" err="1" smtClean="0"/>
              <a:t>Create</a:t>
            </a:r>
            <a:r>
              <a:rPr lang="fr-FR" dirty="0" smtClean="0"/>
              <a:t> java </a:t>
            </a:r>
            <a:r>
              <a:rPr lang="fr-FR" dirty="0" err="1" smtClean="0"/>
              <a:t>object</a:t>
            </a:r>
            <a:endParaRPr lang="fr-FR" dirty="0" smtClean="0"/>
          </a:p>
          <a:p>
            <a:pPr lvl="2"/>
            <a:r>
              <a:rPr lang="fr-FR" dirty="0" err="1" smtClean="0"/>
              <a:t>Launch</a:t>
            </a:r>
            <a:r>
              <a:rPr lang="fr-FR" dirty="0" smtClean="0"/>
              <a:t> java batch</a:t>
            </a:r>
          </a:p>
          <a:p>
            <a:pPr lvl="2"/>
            <a:r>
              <a:rPr lang="fr-FR" dirty="0" err="1" smtClean="0"/>
              <a:t>robot.SetTraceFileOn</a:t>
            </a:r>
            <a:r>
              <a:rPr lang="fr-FR" dirty="0" smtClean="0"/>
              <a:t>(</a:t>
            </a:r>
            <a:r>
              <a:rPr lang="fr-FR" dirty="0" err="1" smtClean="0"/>
              <a:t>true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Echo location</a:t>
            </a:r>
          </a:p>
          <a:p>
            <a:pPr lvl="2"/>
            <a:r>
              <a:rPr lang="fr-FR" dirty="0" err="1" smtClean="0"/>
              <a:t>Servo-motor</a:t>
            </a:r>
            <a:endParaRPr lang="fr-FR" dirty="0" smtClean="0"/>
          </a:p>
          <a:p>
            <a:pPr lvl="3"/>
            <a:r>
              <a:rPr lang="fr-FR" dirty="0" err="1" smtClean="0"/>
              <a:t>RobotAlignServo</a:t>
            </a:r>
            <a:r>
              <a:rPr lang="fr-FR" dirty="0" smtClean="0"/>
              <a:t>(</a:t>
            </a:r>
            <a:r>
              <a:rPr lang="fr-FR" dirty="0" err="1" smtClean="0"/>
              <a:t>degre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Ping</a:t>
            </a:r>
          </a:p>
          <a:p>
            <a:pPr lvl="3"/>
            <a:r>
              <a:rPr lang="fr-FR" dirty="0" smtClean="0"/>
              <a:t>Scan360</a:t>
            </a:r>
          </a:p>
          <a:p>
            <a:pPr lvl="3"/>
            <a:r>
              <a:rPr lang="fr-FR" dirty="0" err="1" smtClean="0"/>
              <a:t>PingEchoFrontBack</a:t>
            </a:r>
            <a:endParaRPr lang="fr-FR" dirty="0" smtClean="0"/>
          </a:p>
          <a:p>
            <a:pPr lvl="2"/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endParaRPr lang="fr-FR" dirty="0" smtClean="0"/>
          </a:p>
          <a:p>
            <a:pPr lvl="3"/>
            <a:r>
              <a:rPr lang="fr-FR" dirty="0" err="1" smtClean="0"/>
              <a:t>GetScanAngle</a:t>
            </a:r>
            <a:r>
              <a:rPr lang="fr-FR" dirty="0" smtClean="0"/>
              <a:t>(x)</a:t>
            </a:r>
          </a:p>
          <a:p>
            <a:pPr lvl="3"/>
            <a:r>
              <a:rPr lang="fr-FR" dirty="0" err="1" smtClean="0"/>
              <a:t>GetScanFrontDist</a:t>
            </a:r>
            <a:r>
              <a:rPr lang="fr-FR" dirty="0" smtClean="0"/>
              <a:t>(x)</a:t>
            </a:r>
          </a:p>
          <a:p>
            <a:pPr lvl="3"/>
            <a:r>
              <a:rPr lang="fr-FR" dirty="0" err="1" smtClean="0"/>
              <a:t>GetScanBackDist</a:t>
            </a:r>
            <a:r>
              <a:rPr lang="fr-FR" dirty="0" smtClean="0"/>
              <a:t>(x)</a:t>
            </a:r>
          </a:p>
          <a:p>
            <a:pPr lvl="1"/>
            <a:r>
              <a:rPr lang="fr-FR" dirty="0" smtClean="0"/>
              <a:t>Move </a:t>
            </a:r>
          </a:p>
          <a:p>
            <a:pPr lvl="2"/>
            <a:r>
              <a:rPr lang="fr-FR" dirty="0" smtClean="0"/>
              <a:t>Move(</a:t>
            </a:r>
            <a:r>
              <a:rPr lang="fr-FR" dirty="0" err="1" smtClean="0"/>
              <a:t>rotation,distance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NorthAlign</a:t>
            </a:r>
            <a:r>
              <a:rPr lang="fr-FR" dirty="0" smtClean="0"/>
              <a:t>(NO)</a:t>
            </a:r>
          </a:p>
          <a:p>
            <a:pPr lvl="1"/>
            <a:r>
              <a:rPr lang="fr-FR" dirty="0" smtClean="0"/>
              <a:t>Robot Location</a:t>
            </a:r>
          </a:p>
          <a:p>
            <a:pPr lvl="2"/>
            <a:r>
              <a:rPr lang="fr-FR" dirty="0" err="1" smtClean="0"/>
              <a:t>GetNorthOrientation</a:t>
            </a:r>
            <a:r>
              <a:rPr lang="fr-FR" dirty="0" smtClean="0"/>
              <a:t>() 	</a:t>
            </a:r>
            <a:r>
              <a:rPr lang="fr-FR" dirty="0" err="1" smtClean="0"/>
              <a:t>arduino</a:t>
            </a:r>
            <a:r>
              <a:rPr lang="fr-FR" dirty="0" smtClean="0"/>
              <a:t> data</a:t>
            </a:r>
            <a:endParaRPr lang="fr-FR" dirty="0" smtClean="0"/>
          </a:p>
          <a:p>
            <a:pPr lvl="2"/>
            <a:r>
              <a:rPr lang="fr-FR" dirty="0" err="1" smtClean="0"/>
              <a:t>GetHardPosX</a:t>
            </a:r>
            <a:r>
              <a:rPr lang="fr-FR" dirty="0" smtClean="0"/>
              <a:t>()      	</a:t>
            </a:r>
            <a:r>
              <a:rPr lang="fr-FR" dirty="0" err="1" smtClean="0"/>
              <a:t>arduino</a:t>
            </a:r>
            <a:r>
              <a:rPr lang="fr-FR" dirty="0" smtClean="0"/>
              <a:t> data</a:t>
            </a:r>
          </a:p>
          <a:p>
            <a:pPr lvl="2"/>
            <a:r>
              <a:rPr lang="fr-FR" dirty="0" err="1" smtClean="0"/>
              <a:t>GetHardPosY</a:t>
            </a:r>
            <a:r>
              <a:rPr lang="fr-FR" dirty="0" smtClean="0"/>
              <a:t>()       	</a:t>
            </a:r>
            <a:r>
              <a:rPr lang="fr-FR" dirty="0" err="1" smtClean="0"/>
              <a:t>arduino</a:t>
            </a:r>
            <a:r>
              <a:rPr lang="fr-FR" dirty="0" smtClean="0"/>
              <a:t> data</a:t>
            </a:r>
          </a:p>
          <a:p>
            <a:pPr lvl="2"/>
            <a:r>
              <a:rPr lang="fr-FR" dirty="0" err="1" smtClean="0"/>
              <a:t>GetHardAngle</a:t>
            </a:r>
            <a:r>
              <a:rPr lang="fr-FR" dirty="0" smtClean="0"/>
              <a:t>()     	</a:t>
            </a:r>
            <a:r>
              <a:rPr lang="fr-FR" dirty="0" err="1" smtClean="0"/>
              <a:t>arduino</a:t>
            </a:r>
            <a:r>
              <a:rPr lang="fr-FR" dirty="0" smtClean="0"/>
              <a:t> data</a:t>
            </a:r>
          </a:p>
          <a:p>
            <a:pPr lvl="2"/>
            <a:r>
              <a:rPr lang="fr-FR" dirty="0" err="1" smtClean="0"/>
              <a:t>SetPosX</a:t>
            </a:r>
            <a:r>
              <a:rPr lang="fr-FR" dirty="0" smtClean="0"/>
              <a:t>(value)	java data </a:t>
            </a:r>
          </a:p>
          <a:p>
            <a:pPr lvl="2"/>
            <a:r>
              <a:rPr lang="fr-FR" dirty="0" err="1" smtClean="0"/>
              <a:t>SetPosY</a:t>
            </a:r>
            <a:r>
              <a:rPr lang="fr-FR" dirty="0" smtClean="0"/>
              <a:t>(value) 	java data</a:t>
            </a:r>
          </a:p>
          <a:p>
            <a:pPr lvl="2"/>
            <a:r>
              <a:rPr lang="fr-FR" dirty="0" err="1" smtClean="0"/>
              <a:t>SetHeading</a:t>
            </a:r>
            <a:r>
              <a:rPr lang="fr-FR" dirty="0" smtClean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 smtClean="0"/>
              <a:t>() 	update java data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arduino</a:t>
            </a:r>
            <a:r>
              <a:rPr lang="fr-FR" dirty="0" smtClean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 smtClean="0"/>
              <a:t>() </a:t>
            </a:r>
            <a:r>
              <a:rPr lang="fr-FR" dirty="0" smtClean="0"/>
              <a:t>update </a:t>
            </a:r>
            <a:r>
              <a:rPr lang="fr-FR" dirty="0" err="1" smtClean="0"/>
              <a:t>arduino</a:t>
            </a:r>
            <a:r>
              <a:rPr lang="fr-FR" dirty="0" smtClean="0"/>
              <a:t> data </a:t>
            </a:r>
            <a:r>
              <a:rPr lang="fr-FR" dirty="0" err="1" smtClean="0"/>
              <a:t>with</a:t>
            </a:r>
            <a:r>
              <a:rPr lang="fr-FR" dirty="0" smtClean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lvl="1"/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ean\Pictures\2016-07-11\_SAM63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229200"/>
            <a:ext cx="7772400" cy="1362075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3645024"/>
            <a:ext cx="7772400" cy="1500187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ApeRobot</a:t>
            </a:r>
            <a:r>
              <a:rPr lang="fr-FR" dirty="0" smtClean="0">
                <a:solidFill>
                  <a:schemeClr val="bg1"/>
                </a:solidFill>
              </a:rPr>
              <a:t> Documentation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2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Octave Main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 smtClean="0"/>
              <a:t>Localization</a:t>
            </a:r>
            <a:endParaRPr lang="fr-FR" dirty="0" smtClean="0"/>
          </a:p>
          <a:p>
            <a:pPr marL="971550" lvl="1" indent="-457200"/>
            <a:r>
              <a:rPr lang="fr-FR" dirty="0" err="1" smtClean="0"/>
              <a:t>Cartography</a:t>
            </a:r>
            <a:endParaRPr lang="fr-FR" dirty="0" smtClean="0"/>
          </a:p>
          <a:p>
            <a:pPr marL="1371600" lvl="2" indent="-457200"/>
            <a:r>
              <a:rPr lang="fr-FR" dirty="0" err="1" smtClean="0"/>
              <a:t>QueryCartoAvailability</a:t>
            </a:r>
            <a:r>
              <a:rPr lang="fr-FR" dirty="0" smtClean="0"/>
              <a:t>(carto1,xIn,yIn,heading,debugOn)</a:t>
            </a:r>
          </a:p>
          <a:p>
            <a:pPr marL="1828800" lvl="3" indent="-457200"/>
            <a:r>
              <a:rPr lang="fr-FR" dirty="0" smtClean="0"/>
              <a:t>Check if a location </a:t>
            </a:r>
            <a:r>
              <a:rPr lang="fr-FR" dirty="0" err="1" smtClean="0"/>
              <a:t>is</a:t>
            </a:r>
            <a:r>
              <a:rPr lang="fr-FR" dirty="0" smtClean="0"/>
              <a:t> possible </a:t>
            </a:r>
            <a:r>
              <a:rPr lang="fr-FR" dirty="0" err="1" smtClean="0"/>
              <a:t>taking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account</a:t>
            </a:r>
            <a:r>
              <a:rPr lang="fr-FR" dirty="0" smtClean="0"/>
              <a:t> </a:t>
            </a:r>
            <a:r>
              <a:rPr lang="fr-FR" dirty="0" err="1" smtClean="0"/>
              <a:t>physical</a:t>
            </a:r>
            <a:r>
              <a:rPr lang="fr-FR" dirty="0" smtClean="0"/>
              <a:t> </a:t>
            </a:r>
            <a:r>
              <a:rPr lang="fr-FR" dirty="0" err="1" smtClean="0"/>
              <a:t>characteristics</a:t>
            </a:r>
            <a:endParaRPr lang="fr-FR" dirty="0" smtClean="0"/>
          </a:p>
          <a:p>
            <a:pPr lvl="1"/>
            <a:r>
              <a:rPr lang="fr-FR" dirty="0" smtClean="0"/>
              <a:t>Echo </a:t>
            </a:r>
            <a:r>
              <a:rPr lang="fr-FR" dirty="0" err="1" smtClean="0"/>
              <a:t>analyze</a:t>
            </a:r>
            <a:endParaRPr lang="fr-FR" dirty="0" smtClean="0"/>
          </a:p>
          <a:p>
            <a:pPr lvl="2"/>
            <a:r>
              <a:rPr lang="fr-FR" dirty="0" err="1" smtClean="0"/>
              <a:t>EchoLocalizeRobotWithRotation</a:t>
            </a:r>
            <a:r>
              <a:rPr lang="fr-FR" dirty="0" smtClean="0"/>
              <a:t>(</a:t>
            </a:r>
            <a:r>
              <a:rPr lang="fr-FR" dirty="0" err="1" smtClean="0"/>
              <a:t>robot,nbLocPossibility,x,heading</a:t>
            </a:r>
            <a:r>
              <a:rPr lang="fr-FR" dirty="0" smtClean="0"/>
              <a:t>)</a:t>
            </a:r>
          </a:p>
          <a:p>
            <a:pPr lvl="3"/>
            <a:r>
              <a:rPr lang="fr-FR" dirty="0" smtClean="0"/>
              <a:t>IA </a:t>
            </a:r>
            <a:r>
              <a:rPr lang="fr-FR" dirty="0" err="1" smtClean="0"/>
              <a:t>analyze</a:t>
            </a:r>
            <a:r>
              <a:rPr lang="fr-FR" dirty="0" smtClean="0"/>
              <a:t> last </a:t>
            </a:r>
            <a:r>
              <a:rPr lang="fr-FR" dirty="0" err="1" smtClean="0"/>
              <a:t>echo</a:t>
            </a:r>
            <a:r>
              <a:rPr lang="fr-FR" dirty="0" smtClean="0"/>
              <a:t> scan to </a:t>
            </a:r>
            <a:r>
              <a:rPr lang="fr-FR" dirty="0" err="1" smtClean="0"/>
              <a:t>determine</a:t>
            </a:r>
            <a:r>
              <a:rPr lang="fr-FR" dirty="0" smtClean="0"/>
              <a:t> the x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likely</a:t>
            </a:r>
            <a:r>
              <a:rPr lang="fr-FR" dirty="0" smtClean="0"/>
              <a:t> robot position </a:t>
            </a:r>
            <a:r>
              <a:rPr lang="fr-FR" dirty="0" err="1" smtClean="0"/>
              <a:t>according</a:t>
            </a:r>
            <a:r>
              <a:rPr lang="fr-FR" dirty="0" smtClean="0"/>
              <a:t> to the </a:t>
            </a:r>
            <a:r>
              <a:rPr lang="fr-FR" dirty="0" err="1" smtClean="0"/>
              <a:t>heading</a:t>
            </a:r>
            <a:endParaRPr lang="fr-FR" dirty="0" smtClean="0"/>
          </a:p>
          <a:p>
            <a:pPr lvl="2"/>
            <a:r>
              <a:rPr lang="fr-FR" dirty="0" err="1" smtClean="0"/>
              <a:t>TestLocationEchoConsistancy</a:t>
            </a:r>
            <a:r>
              <a:rPr lang="fr-FR" dirty="0" smtClean="0"/>
              <a:t>(</a:t>
            </a:r>
            <a:r>
              <a:rPr lang="fr-FR" dirty="0" err="1" smtClean="0"/>
              <a:t>robot,carto,posX,posY,heading</a:t>
            </a:r>
            <a:r>
              <a:rPr lang="fr-FR" dirty="0" smtClean="0"/>
              <a:t>)</a:t>
            </a:r>
          </a:p>
          <a:p>
            <a:pPr lvl="3"/>
            <a:r>
              <a:rPr lang="fr-FR" dirty="0" smtClean="0"/>
              <a:t>Analyse 4  x 90° </a:t>
            </a:r>
            <a:r>
              <a:rPr lang="fr-FR" dirty="0" err="1" smtClean="0"/>
              <a:t>echo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location </a:t>
            </a:r>
            <a:r>
              <a:rPr lang="fr-FR" dirty="0" err="1" smtClean="0"/>
              <a:t>probality</a:t>
            </a:r>
            <a:r>
              <a:rPr lang="fr-FR" dirty="0" smtClean="0"/>
              <a:t> </a:t>
            </a:r>
            <a:r>
              <a:rPr lang="fr-FR" dirty="0" err="1" smtClean="0"/>
              <a:t>taking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account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cartography</a:t>
            </a:r>
            <a:r>
              <a:rPr lang="fr-FR" dirty="0" smtClean="0"/>
              <a:t> points</a:t>
            </a:r>
          </a:p>
          <a:p>
            <a:pPr marL="971550" lvl="1" indent="-457200"/>
            <a:r>
              <a:rPr lang="fr-FR" sz="3200" dirty="0" err="1" smtClean="0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 smtClean="0"/>
              <a:t>CreateLocatedParticles</a:t>
            </a:r>
            <a:r>
              <a:rPr lang="fr-FR" dirty="0" smtClean="0"/>
              <a:t>(</a:t>
            </a:r>
            <a:r>
              <a:rPr lang="fr-FR" dirty="0" err="1" smtClean="0"/>
              <a:t>carto,posX,posY,heading,locProb,particlesNumber,plotOn</a:t>
            </a:r>
            <a:r>
              <a:rPr lang="fr-FR" dirty="0" smtClean="0"/>
              <a:t>)</a:t>
            </a:r>
          </a:p>
          <a:p>
            <a:pPr marL="1828800" lvl="3" indent="-457200"/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taking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account</a:t>
            </a:r>
            <a:r>
              <a:rPr lang="fr-FR" dirty="0" smtClean="0"/>
              <a:t> </a:t>
            </a:r>
            <a:r>
              <a:rPr lang="fr-FR" dirty="0" err="1" smtClean="0"/>
              <a:t>current</a:t>
            </a:r>
            <a:r>
              <a:rPr lang="fr-FR" dirty="0" smtClean="0"/>
              <a:t> location </a:t>
            </a:r>
            <a:r>
              <a:rPr lang="fr-FR" dirty="0" err="1" smtClean="0"/>
              <a:t>probability</a:t>
            </a:r>
            <a:r>
              <a:rPr lang="fr-FR" dirty="0" smtClean="0"/>
              <a:t> and  </a:t>
            </a:r>
            <a:r>
              <a:rPr lang="fr-FR" dirty="0" err="1" smtClean="0"/>
              <a:t>cartography</a:t>
            </a:r>
            <a:endParaRPr lang="fr-FR" dirty="0" smtClean="0"/>
          </a:p>
          <a:p>
            <a:pPr marL="1371600" lvl="2" indent="-457200"/>
            <a:r>
              <a:rPr lang="fr-FR" dirty="0" err="1" smtClean="0"/>
              <a:t>MoveParticles</a:t>
            </a:r>
            <a:r>
              <a:rPr lang="fr-FR" dirty="0" smtClean="0"/>
              <a:t>(</a:t>
            </a:r>
            <a:r>
              <a:rPr lang="fr-FR" dirty="0" err="1" smtClean="0"/>
              <a:t>rotationToDo,lenToDo,plotOn,particles</a:t>
            </a:r>
            <a:r>
              <a:rPr lang="fr-FR" dirty="0" smtClean="0"/>
              <a:t>)</a:t>
            </a:r>
          </a:p>
          <a:p>
            <a:pPr marL="1828800" lvl="3" indent="-457200"/>
            <a:r>
              <a:rPr lang="fr-FR" dirty="0" smtClean="0"/>
              <a:t>Moves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noise</a:t>
            </a:r>
          </a:p>
          <a:p>
            <a:pPr marL="1371600" lvl="2" indent="-457200"/>
            <a:r>
              <a:rPr lang="fr-FR" dirty="0" err="1" smtClean="0"/>
              <a:t>DetermineRobotLocationWithParticlesGaussian</a:t>
            </a:r>
            <a:r>
              <a:rPr lang="fr-FR" dirty="0" smtClean="0"/>
              <a:t>(</a:t>
            </a:r>
            <a:r>
              <a:rPr lang="fr-FR" dirty="0" err="1" smtClean="0"/>
              <a:t>newX,newY,prob,plotOn,particles</a:t>
            </a:r>
            <a:r>
              <a:rPr lang="fr-FR" dirty="0" smtClean="0"/>
              <a:t>)</a:t>
            </a:r>
          </a:p>
          <a:p>
            <a:pPr marL="1828800" lvl="3" indent="-457200"/>
            <a:r>
              <a:rPr lang="fr-FR" dirty="0" err="1" smtClean="0"/>
              <a:t>Find</a:t>
            </a:r>
            <a:r>
              <a:rPr lang="fr-FR" dirty="0" smtClean="0"/>
              <a:t> the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likely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positions </a:t>
            </a:r>
            <a:r>
              <a:rPr lang="fr-FR" dirty="0" err="1" smtClean="0"/>
              <a:t>according</a:t>
            </a:r>
            <a:r>
              <a:rPr lang="fr-FR" dirty="0" smtClean="0"/>
              <a:t> to the new </a:t>
            </a:r>
            <a:r>
              <a:rPr lang="fr-FR" dirty="0" err="1" smtClean="0"/>
              <a:t>mesurments</a:t>
            </a:r>
            <a:endParaRPr lang="fr-FR" dirty="0" smtClean="0"/>
          </a:p>
          <a:p>
            <a:pPr marL="1371600" lvl="2" indent="-457200"/>
            <a:r>
              <a:rPr lang="fr-FR" dirty="0" err="1" smtClean="0"/>
              <a:t>ResampleParticles</a:t>
            </a:r>
            <a:r>
              <a:rPr lang="fr-FR" dirty="0" smtClean="0"/>
              <a:t>(</a:t>
            </a:r>
            <a:r>
              <a:rPr lang="fr-FR" dirty="0" err="1" smtClean="0"/>
              <a:t>plotOn,particles</a:t>
            </a:r>
            <a:r>
              <a:rPr lang="fr-FR" dirty="0" smtClean="0"/>
              <a:t>)</a:t>
            </a:r>
          </a:p>
          <a:p>
            <a:pPr marL="1828800" lvl="3" indent="-457200"/>
            <a:r>
              <a:rPr lang="fr-FR" dirty="0" err="1" smtClean="0"/>
              <a:t>Resample</a:t>
            </a:r>
            <a:r>
              <a:rPr lang="fr-FR" dirty="0" smtClean="0"/>
              <a:t> the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taking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account</a:t>
            </a:r>
            <a:r>
              <a:rPr lang="fr-FR" dirty="0" smtClean="0"/>
              <a:t> the </a:t>
            </a:r>
            <a:r>
              <a:rPr lang="fr-FR" dirty="0" err="1" smtClean="0"/>
              <a:t>probabilty</a:t>
            </a:r>
            <a:endParaRPr lang="fr-FR" dirty="0" smtClean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Octave Main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 smtClean="0"/>
              <a:t>Trajectory</a:t>
            </a:r>
            <a:endParaRPr lang="fr-FR" dirty="0" smtClean="0"/>
          </a:p>
          <a:p>
            <a:pPr lvl="1"/>
            <a:r>
              <a:rPr lang="fr-FR" dirty="0" err="1" smtClean="0"/>
              <a:t>InitCurrentLocation</a:t>
            </a:r>
            <a:r>
              <a:rPr lang="fr-FR" dirty="0" smtClean="0"/>
              <a:t>(</a:t>
            </a:r>
            <a:r>
              <a:rPr lang="fr-FR" dirty="0" err="1" smtClean="0"/>
              <a:t>carto,robot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Manualy</a:t>
            </a:r>
            <a:r>
              <a:rPr lang="fr-FR" dirty="0" smtClean="0"/>
              <a:t> set </a:t>
            </a:r>
            <a:r>
              <a:rPr lang="fr-FR" dirty="0" err="1" smtClean="0"/>
              <a:t>current</a:t>
            </a:r>
            <a:r>
              <a:rPr lang="fr-FR" dirty="0" smtClean="0"/>
              <a:t> location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probability</a:t>
            </a:r>
            <a:endParaRPr lang="fr-FR" dirty="0" smtClean="0"/>
          </a:p>
          <a:p>
            <a:pPr lvl="1"/>
            <a:r>
              <a:rPr lang="fr-FR" dirty="0" err="1" smtClean="0"/>
              <a:t>ComputeTargetLocation</a:t>
            </a:r>
            <a:r>
              <a:rPr lang="fr-FR" dirty="0" smtClean="0"/>
              <a:t>(</a:t>
            </a:r>
            <a:r>
              <a:rPr lang="fr-FR" dirty="0" err="1" smtClean="0"/>
              <a:t>carto,robot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Manualy</a:t>
            </a:r>
            <a:r>
              <a:rPr lang="fr-FR" dirty="0" smtClean="0"/>
              <a:t> set </a:t>
            </a:r>
            <a:r>
              <a:rPr lang="fr-FR" dirty="0" err="1" smtClean="0"/>
              <a:t>target</a:t>
            </a:r>
            <a:r>
              <a:rPr lang="fr-FR" dirty="0" smtClean="0"/>
              <a:t> location </a:t>
            </a:r>
          </a:p>
          <a:p>
            <a:pPr lvl="1"/>
            <a:r>
              <a:rPr lang="fr-FR" dirty="0" err="1" smtClean="0"/>
              <a:t>ComputeNextStepToTarget</a:t>
            </a:r>
            <a:r>
              <a:rPr lang="fr-FR" dirty="0" smtClean="0"/>
              <a:t>(</a:t>
            </a:r>
            <a:r>
              <a:rPr lang="fr-FR" dirty="0" err="1" smtClean="0"/>
              <a:t>carto,X,Y,heading,targetX,targetY,plotOn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CheckStraightMovePossibility</a:t>
            </a:r>
            <a:r>
              <a:rPr lang="fr-FR" dirty="0" smtClean="0"/>
              <a:t>()</a:t>
            </a:r>
          </a:p>
          <a:p>
            <a:pPr lvl="3"/>
            <a:r>
              <a:rPr lang="fr-FR" dirty="0" smtClean="0"/>
              <a:t>Check if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possible to go straight </a:t>
            </a:r>
            <a:r>
              <a:rPr lang="fr-FR" dirty="0" err="1" smtClean="0"/>
              <a:t>forward</a:t>
            </a:r>
            <a:endParaRPr lang="fr-FR" dirty="0" smtClean="0"/>
          </a:p>
          <a:p>
            <a:pPr lvl="2"/>
            <a:r>
              <a:rPr lang="en-GB" dirty="0" err="1" smtClean="0"/>
              <a:t>AStarSearch</a:t>
            </a:r>
            <a:r>
              <a:rPr lang="en-GB" dirty="0" smtClean="0"/>
              <a:t>()</a:t>
            </a:r>
          </a:p>
          <a:p>
            <a:pPr lvl="3"/>
            <a:r>
              <a:rPr lang="en-GB" dirty="0" smtClean="0"/>
              <a:t>Compute a path to the target</a:t>
            </a:r>
          </a:p>
          <a:p>
            <a:pPr lvl="2"/>
            <a:r>
              <a:rPr lang="en-GB" dirty="0"/>
              <a:t>r</a:t>
            </a:r>
            <a:r>
              <a:rPr lang="en-GB" dirty="0" smtClean="0"/>
              <a:t>eturn the next step to do</a:t>
            </a:r>
          </a:p>
          <a:p>
            <a:pPr lvl="1"/>
            <a:r>
              <a:rPr lang="fr-FR" dirty="0" err="1" smtClean="0"/>
              <a:t>ComputeMoveToDo</a:t>
            </a:r>
            <a:r>
              <a:rPr lang="fr-FR" dirty="0" smtClean="0"/>
              <a:t>(robot.GetHardPosX,robot.GetHardPosY,robot.GetHardAngle,nextX,nextY)</a:t>
            </a:r>
          </a:p>
          <a:p>
            <a:pPr lvl="2"/>
            <a:r>
              <a:rPr lang="fr-FR" dirty="0" smtClean="0"/>
              <a:t>Return rotation and distance to do to </a:t>
            </a:r>
            <a:r>
              <a:rPr lang="fr-FR" dirty="0" err="1" smtClean="0"/>
              <a:t>reach</a:t>
            </a:r>
            <a:r>
              <a:rPr lang="fr-FR" dirty="0" smtClean="0"/>
              <a:t>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endParaRPr lang="fr-FR" dirty="0" smtClean="0"/>
          </a:p>
          <a:p>
            <a:r>
              <a:rPr lang="fr-FR" dirty="0" smtClean="0"/>
              <a:t>Global</a:t>
            </a:r>
          </a:p>
          <a:p>
            <a:pPr lvl="1"/>
            <a:r>
              <a:rPr lang="fr-FR" dirty="0" err="1" smtClean="0"/>
              <a:t>WaitForRobot</a:t>
            </a:r>
            <a:r>
              <a:rPr lang="fr-FR" dirty="0" smtClean="0"/>
              <a:t>(</a:t>
            </a:r>
            <a:r>
              <a:rPr lang="fr-FR" dirty="0" err="1" smtClean="0"/>
              <a:t>robot,WaitForKind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Wait</a:t>
            </a:r>
            <a:r>
              <a:rPr lang="fr-FR" dirty="0" smtClean="0"/>
              <a:t> for action </a:t>
            </a:r>
            <a:r>
              <a:rPr lang="fr-FR" dirty="0" err="1" smtClean="0"/>
              <a:t>defined</a:t>
            </a:r>
            <a:r>
              <a:rPr lang="fr-FR" dirty="0" smtClean="0"/>
              <a:t> by </a:t>
            </a:r>
            <a:r>
              <a:rPr lang="fr-FR" dirty="0" err="1" smtClean="0"/>
              <a:t>WaitForKind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completed</a:t>
            </a:r>
            <a:r>
              <a:rPr lang="fr-FR" dirty="0" smtClean="0"/>
              <a:t> and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smtClean="0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7" name="Picture 3" descr="C:\Users\jean\Pictures\2016-07-11\_SAM63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13877"/>
            <a:ext cx="10081120" cy="672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92280" y="286172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Echo system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387559" y="4799930"/>
            <a:ext cx="1728192" cy="504056"/>
          </a:xfrm>
          <a:prstGeom prst="wedgeRectCallout">
            <a:avLst>
              <a:gd name="adj1" fmla="val -117105"/>
              <a:gd name="adj2" fmla="val 912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Moving</a:t>
            </a:r>
            <a:r>
              <a:rPr lang="fr-FR" dirty="0" smtClean="0"/>
              <a:t> system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1403648" y="5051958"/>
            <a:ext cx="5040560" cy="174356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3275856" y="332657"/>
            <a:ext cx="2232248" cy="151216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835697" y="2420888"/>
            <a:ext cx="4610164" cy="25202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703593" y="2168860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Electronic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5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an\Pictures\2016-07-11\_SAM63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869" y="22397"/>
            <a:ext cx="10405156" cy="6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14392" y="5444275"/>
            <a:ext cx="1957543" cy="688754"/>
          </a:xfrm>
          <a:prstGeom prst="wedgeRectCallout">
            <a:avLst>
              <a:gd name="adj1" fmla="val -94889"/>
              <a:gd name="adj2" fmla="val 103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Wheel control system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1763688" y="5051959"/>
            <a:ext cx="4680520" cy="1473386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26155"/>
              <a:gd name="adj2" fmla="val -1012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Motors </a:t>
            </a:r>
            <a:r>
              <a:rPr lang="fr-FR" dirty="0" err="1" smtClean="0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31572" y="404664"/>
            <a:ext cx="1728192" cy="504056"/>
          </a:xfrm>
          <a:prstGeom prst="wedgeRectCallout">
            <a:avLst>
              <a:gd name="adj1" fmla="val 158885"/>
              <a:gd name="adj2" fmla="val 4629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 LED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3054683" y="3846263"/>
            <a:ext cx="1602178" cy="95366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5496" y="3490782"/>
            <a:ext cx="1728192" cy="504056"/>
          </a:xfrm>
          <a:prstGeom prst="wedgeRectCallout">
            <a:avLst>
              <a:gd name="adj1" fmla="val 186631"/>
              <a:gd name="adj2" fmla="val -1189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Network  LED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29068" y="891392"/>
            <a:ext cx="1728192" cy="504056"/>
          </a:xfrm>
          <a:prstGeom prst="wedgeRectCallout">
            <a:avLst>
              <a:gd name="adj1" fmla="val -196004"/>
              <a:gd name="adj2" fmla="val 3854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Motion  LED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236296" y="2060848"/>
            <a:ext cx="1728192" cy="504056"/>
          </a:xfrm>
          <a:prstGeom prst="wedgeRectCallout">
            <a:avLst>
              <a:gd name="adj1" fmla="val -176646"/>
              <a:gd name="adj2" fmla="val 1620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Electronic</a:t>
            </a:r>
            <a:r>
              <a:rPr lang="fr-FR" dirty="0" smtClean="0"/>
              <a:t> Power LED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4828"/>
              <a:gd name="adj2" fmla="val 1803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Motors Voltage </a:t>
            </a:r>
            <a:r>
              <a:rPr lang="fr-FR" dirty="0" err="1" smtClean="0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9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an\Pictures\2016-07-11\_SAM63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5536" y="1700808"/>
            <a:ext cx="2016224" cy="504056"/>
          </a:xfrm>
          <a:prstGeom prst="wedgeRectCallout">
            <a:avLst>
              <a:gd name="adj1" fmla="val 88843"/>
              <a:gd name="adj2" fmla="val 363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Electronic</a:t>
            </a:r>
            <a:r>
              <a:rPr lang="fr-FR" dirty="0" smtClean="0"/>
              <a:t> </a:t>
            </a:r>
            <a:r>
              <a:rPr lang="fr-FR" dirty="0" err="1" smtClean="0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163338" y="3140968"/>
            <a:ext cx="2016224" cy="504056"/>
          </a:xfrm>
          <a:prstGeom prst="wedgeRectCallout">
            <a:avLst>
              <a:gd name="adj1" fmla="val -150638"/>
              <a:gd name="adj2" fmla="val 2887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Motors Batteries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53553" y="5162521"/>
            <a:ext cx="2016224" cy="504056"/>
          </a:xfrm>
          <a:prstGeom prst="wedgeRectCallout">
            <a:avLst>
              <a:gd name="adj1" fmla="val 73910"/>
              <a:gd name="adj2" fmla="val 1183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Chain-</a:t>
            </a:r>
            <a:r>
              <a:rPr lang="fr-FR" dirty="0" err="1" smtClean="0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27784" y="4680358"/>
            <a:ext cx="2952328" cy="227703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4005064"/>
            <a:ext cx="2016224" cy="504056"/>
          </a:xfrm>
          <a:prstGeom prst="wedgeRectCallout">
            <a:avLst>
              <a:gd name="adj1" fmla="val 77782"/>
              <a:gd name="adj2" fmla="val 1095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Left</a:t>
            </a:r>
            <a:r>
              <a:rPr lang="fr-FR" dirty="0" smtClean="0"/>
              <a:t> </a:t>
            </a:r>
            <a:r>
              <a:rPr lang="fr-FR" dirty="0" err="1" smtClean="0"/>
              <a:t>motor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524328" y="548680"/>
            <a:ext cx="1944216" cy="504056"/>
          </a:xfrm>
          <a:prstGeom prst="wedgeRectCallout">
            <a:avLst>
              <a:gd name="adj1" fmla="val -156097"/>
              <a:gd name="adj2" fmla="val 367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Servo-motor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an\Pictures\2016-07-11\_SAM63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3042" y="-243409"/>
            <a:ext cx="10731586" cy="71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7504" y="4707165"/>
            <a:ext cx="2016224" cy="504056"/>
          </a:xfrm>
          <a:prstGeom prst="wedgeRectCallout">
            <a:avLst>
              <a:gd name="adj1" fmla="val 83312"/>
              <a:gd name="adj2" fmla="val 10287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Power </a:t>
            </a:r>
            <a:r>
              <a:rPr lang="fr-FR" dirty="0" err="1" smtClean="0"/>
              <a:t>regulators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-108520" y="6273316"/>
            <a:ext cx="2016224" cy="504056"/>
          </a:xfrm>
          <a:prstGeom prst="wedgeRectCallout">
            <a:avLst>
              <a:gd name="adj1" fmla="val 48468"/>
              <a:gd name="adj2" fmla="val -1072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Power On/Off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732240" y="5015669"/>
            <a:ext cx="2016224" cy="429555"/>
          </a:xfrm>
          <a:prstGeom prst="wedgeRectCallout">
            <a:avLst>
              <a:gd name="adj1" fmla="val -72656"/>
              <a:gd name="adj2" fmla="val 83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29555"/>
            <a:ext cx="2016224" cy="429555"/>
          </a:xfrm>
          <a:prstGeom prst="wedgeRectCallout">
            <a:avLst>
              <a:gd name="adj1" fmla="val 74449"/>
              <a:gd name="adj2" fmla="val 2152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</a:t>
            </a:r>
            <a:r>
              <a:rPr lang="fr-FR" dirty="0" err="1" smtClean="0"/>
              <a:t>ATMega</a:t>
            </a:r>
            <a:endParaRPr lang="fr-FR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842876" y="4399502"/>
            <a:ext cx="2592288" cy="404664"/>
          </a:xfrm>
          <a:prstGeom prst="wedgeRectCallout">
            <a:avLst>
              <a:gd name="adj1" fmla="val -58492"/>
              <a:gd name="adj2" fmla="val 2948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Motors power </a:t>
            </a:r>
            <a:r>
              <a:rPr lang="fr-FR" dirty="0" err="1" smtClean="0"/>
              <a:t>relay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2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an\Pictures\2016-07-11\_SAM6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507437"/>
            <a:ext cx="11413268" cy="76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195374"/>
              <a:gd name="adj2" fmla="val -135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5v </a:t>
            </a:r>
            <a:r>
              <a:rPr lang="fr-FR" dirty="0" err="1" smtClean="0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3327146"/>
            <a:ext cx="1872208" cy="391908"/>
          </a:xfrm>
          <a:prstGeom prst="wedgeRectCallout">
            <a:avLst>
              <a:gd name="adj1" fmla="val 197206"/>
              <a:gd name="adj2" fmla="val -16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9v </a:t>
            </a:r>
            <a:r>
              <a:rPr lang="fr-FR" dirty="0" err="1" smtClean="0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020272" y="1270706"/>
            <a:ext cx="1860836" cy="404664"/>
          </a:xfrm>
          <a:prstGeom prst="wedgeRectCallout">
            <a:avLst>
              <a:gd name="adj1" fmla="val -51500"/>
              <a:gd name="adj2" fmla="val 141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ESP8266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51720" y="1270706"/>
            <a:ext cx="2232248" cy="404664"/>
          </a:xfrm>
          <a:prstGeom prst="wedgeRectCallout">
            <a:avLst>
              <a:gd name="adj1" fmla="val 61356"/>
              <a:gd name="adj2" fmla="val -1645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WIFI Connection LED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565464" y="6427481"/>
            <a:ext cx="2223864" cy="396950"/>
          </a:xfrm>
          <a:prstGeom prst="wedgeRectCallout">
            <a:avLst>
              <a:gd name="adj1" fmla="val 180937"/>
              <a:gd name="adj2" fmla="val -449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Network trace </a:t>
            </a:r>
            <a:r>
              <a:rPr lang="fr-FR" dirty="0" err="1" smtClean="0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07352" y="4939496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WIFI  LED </a:t>
            </a:r>
            <a:r>
              <a:rPr lang="fr-FR" dirty="0" err="1" smtClean="0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220072" y="6285284"/>
            <a:ext cx="2592288" cy="404664"/>
          </a:xfrm>
          <a:prstGeom prst="wedgeRectCallout">
            <a:avLst>
              <a:gd name="adj1" fmla="val -14185"/>
              <a:gd name="adj2" fmla="val -190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Serial </a:t>
            </a:r>
            <a:r>
              <a:rPr lang="fr-FR" dirty="0" err="1" smtClean="0"/>
              <a:t>receive</a:t>
            </a:r>
            <a:r>
              <a:rPr lang="fr-FR" dirty="0" smtClean="0"/>
              <a:t> </a:t>
            </a:r>
            <a:r>
              <a:rPr lang="fr-FR" dirty="0" err="1" smtClean="0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516216" y="5602932"/>
            <a:ext cx="2592288" cy="404664"/>
          </a:xfrm>
          <a:prstGeom prst="wedgeRectCallout">
            <a:avLst>
              <a:gd name="adj1" fmla="val 11195"/>
              <a:gd name="adj2" fmla="val -118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Serial transmit </a:t>
            </a:r>
            <a:r>
              <a:rPr lang="fr-FR" dirty="0" err="1" smtClean="0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97040" y="5549802"/>
            <a:ext cx="2592288" cy="404664"/>
          </a:xfrm>
          <a:prstGeom prst="wedgeRectCallout">
            <a:avLst>
              <a:gd name="adj1" fmla="val 95938"/>
              <a:gd name="adj2" fmla="val -2314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Ground </a:t>
            </a:r>
            <a:r>
              <a:rPr lang="fr-FR" dirty="0" err="1" smtClean="0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4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Unplug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UDP trace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83567" y="5982570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Serial TD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ESP8266  Serial RD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ESP8266  Serial RD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LED </a:t>
            </a:r>
            <a:r>
              <a:rPr lang="fr-FR" dirty="0" err="1" smtClean="0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Pull down </a:t>
            </a:r>
            <a:r>
              <a:rPr lang="fr-FR" dirty="0" err="1" smtClean="0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Voltage </a:t>
            </a:r>
            <a:r>
              <a:rPr lang="fr-FR" dirty="0" err="1" smtClean="0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PIN 2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PIN 3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Pull down </a:t>
            </a:r>
            <a:r>
              <a:rPr lang="fr-FR" dirty="0" err="1" smtClean="0"/>
              <a:t>resistor</a:t>
            </a:r>
            <a:r>
              <a:rPr lang="fr-FR" dirty="0" smtClean="0"/>
              <a:t> </a:t>
            </a:r>
          </a:p>
          <a:p>
            <a:pPr algn="ctr"/>
            <a:r>
              <a:rPr lang="fr-FR" dirty="0" smtClean="0"/>
              <a:t>10k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Pull down  </a:t>
            </a:r>
            <a:r>
              <a:rPr lang="fr-FR" dirty="0" err="1" smtClean="0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+5 volts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3030433" y="1916832"/>
            <a:ext cx="1469559" cy="149458"/>
          </a:xfrm>
          <a:prstGeom prst="wedgeRectCallout">
            <a:avLst>
              <a:gd name="adj1" fmla="val 34725"/>
              <a:gd name="adj2" fmla="val 5361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+5 volts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ean\Pictures\2016-07-11\_SAM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12" y="-182047"/>
            <a:ext cx="11233248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7229" y="1052736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+5 volts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477228" y="2476169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354877" y="4313675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1127465"/>
            <a:ext cx="2232248" cy="525275"/>
          </a:xfrm>
          <a:prstGeom prst="wedgeRectCallout">
            <a:avLst>
              <a:gd name="adj1" fmla="val 103663"/>
              <a:gd name="adj2" fmla="val 2848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Left</a:t>
            </a:r>
            <a:r>
              <a:rPr lang="fr-FR" dirty="0" smtClean="0"/>
              <a:t> encoder power switch system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202308" y="5645500"/>
            <a:ext cx="2232248" cy="525275"/>
          </a:xfrm>
          <a:prstGeom prst="wedgeRectCallout">
            <a:avLst>
              <a:gd name="adj1" fmla="val 93173"/>
              <a:gd name="adj2" fmla="val -739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Right encoder power switch system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79512" y="4313675"/>
            <a:ext cx="2232248" cy="525275"/>
          </a:xfrm>
          <a:prstGeom prst="wedgeRectCallout">
            <a:avLst>
              <a:gd name="adj1" fmla="val 83182"/>
              <a:gd name="adj2" fmla="val 1341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encoder power PIN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62453" y="2132856"/>
            <a:ext cx="2232248" cy="576064"/>
          </a:xfrm>
          <a:prstGeom prst="wedgeRectCallout">
            <a:avLst>
              <a:gd name="adj1" fmla="val 95171"/>
              <a:gd name="adj2" fmla="val 2482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Left</a:t>
            </a:r>
            <a:r>
              <a:rPr lang="fr-FR" dirty="0" smtClean="0"/>
              <a:t> encoder power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92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510</Words>
  <Application>Microsoft Office PowerPoint</Application>
  <PresentationFormat>Affichage à l'écran (4:3)</PresentationFormat>
  <Paragraphs>180</Paragraphs>
  <Slides>21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Thème Office</vt:lpstr>
      <vt:lpstr>ApeRobot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Software Architecture</vt:lpstr>
      <vt:lpstr>The WIFI UDP/Serial Gateway</vt:lpstr>
      <vt:lpstr>The Octave Main Functions</vt:lpstr>
      <vt:lpstr>The Octave Main Functions</vt:lpstr>
      <vt:lpstr>The Octave Main Functions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</cp:lastModifiedBy>
  <cp:revision>87</cp:revision>
  <dcterms:created xsi:type="dcterms:W3CDTF">2016-07-11T06:35:54Z</dcterms:created>
  <dcterms:modified xsi:type="dcterms:W3CDTF">2016-07-11T14:46:11Z</dcterms:modified>
</cp:coreProperties>
</file>